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4"/>
  </p:sldMasterIdLst>
  <p:notesMasterIdLst>
    <p:notesMasterId r:id="rId12"/>
  </p:notesMasterIdLst>
  <p:handoutMasterIdLst>
    <p:handoutMasterId r:id="rId13"/>
  </p:handoutMasterIdLst>
  <p:sldIdLst>
    <p:sldId id="257" r:id="rId5"/>
    <p:sldId id="261" r:id="rId6"/>
    <p:sldId id="266" r:id="rId7"/>
    <p:sldId id="272" r:id="rId8"/>
    <p:sldId id="275" r:id="rId9"/>
    <p:sldId id="276" r:id="rId10"/>
    <p:sldId id="27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2DA"/>
    <a:srgbClr val="DEDA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59"/>
    <p:restoredTop sz="94628"/>
  </p:normalViewPr>
  <p:slideViewPr>
    <p:cSldViewPr snapToGrid="0" snapToObjects="1">
      <p:cViewPr varScale="1">
        <p:scale>
          <a:sx n="142" d="100"/>
          <a:sy n="142" d="100"/>
        </p:scale>
        <p:origin x="1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932498248587336E-2"/>
          <c:y val="3.8217527722942152E-2"/>
          <c:w val="0.92549477932200408"/>
          <c:h val="0.91081829853126184"/>
        </c:manualLayout>
      </c:layout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ACCIDENT RATE PER 1000,000 FLIGHT HOURS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2.1310602024507191E-3"/>
                  <c:y val="-2.276891114943379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2EA5-8C41-9AD2-2623DCDB0125}"/>
                </c:ext>
              </c:extLst>
            </c:dLbl>
            <c:dLbl>
              <c:idx val="1"/>
              <c:layout>
                <c:manualLayout>
                  <c:x val="-4.6883324453915826E-2"/>
                  <c:y val="3.18764756092073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EA5-8C41-9AD2-2623DCDB0125}"/>
                </c:ext>
              </c:extLst>
            </c:dLbl>
            <c:dLbl>
              <c:idx val="2"/>
              <c:layout>
                <c:manualLayout>
                  <c:x val="-1.9179541822056511E-2"/>
                  <c:y val="-2.276891114943379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EA5-8C41-9AD2-2623DCDB0125}"/>
                </c:ext>
              </c:extLst>
            </c:dLbl>
            <c:dLbl>
              <c:idx val="3"/>
              <c:layout>
                <c:manualLayout>
                  <c:x val="-3.6228023441662302E-2"/>
                  <c:y val="3.187647560920727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EA5-8C41-9AD2-2623DCDB0125}"/>
                </c:ext>
              </c:extLst>
            </c:dLbl>
            <c:dLbl>
              <c:idx val="4"/>
              <c:layout>
                <c:manualLayout>
                  <c:x val="-2.5572722429408709E-2"/>
                  <c:y val="-3.18764756092073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EA5-8C41-9AD2-2623DCDB0125}"/>
                </c:ext>
              </c:extLst>
            </c:dLbl>
            <c:dLbl>
              <c:idx val="5"/>
              <c:layout>
                <c:manualLayout>
                  <c:x val="-3.4096963239211506E-2"/>
                  <c:y val="1.82151289195470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EA5-8C41-9AD2-2623DCDB0125}"/>
                </c:ext>
              </c:extLst>
            </c:dLbl>
            <c:dLbl>
              <c:idx val="6"/>
              <c:layout>
                <c:manualLayout>
                  <c:x val="-3.4096963239211589E-2"/>
                  <c:y val="-2.276891114943379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EA5-8C41-9AD2-2623DCDB0125}"/>
                </c:ext>
              </c:extLst>
            </c:dLbl>
            <c:dLbl>
              <c:idx val="7"/>
              <c:layout>
                <c:manualLayout>
                  <c:x val="-2.9834842834310225E-2"/>
                  <c:y val="2.504580226437713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EA5-8C41-9AD2-2623DCDB0125}"/>
                </c:ext>
              </c:extLst>
            </c:dLbl>
            <c:dLbl>
              <c:idx val="8"/>
              <c:layout>
                <c:manualLayout>
                  <c:x val="-3.1965903036760945E-2"/>
                  <c:y val="-2.049202003449041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EA5-8C41-9AD2-2623DCDB0125}"/>
                </c:ext>
              </c:extLst>
            </c:dLbl>
            <c:dLbl>
              <c:idx val="9"/>
              <c:layout>
                <c:manualLayout>
                  <c:x val="-3.6228023441662226E-2"/>
                  <c:y val="1.593823780460365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EA5-8C41-9AD2-2623DCDB012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Лист1!$A$2:$A$11</c:f>
              <c:numCache>
                <c:formatCode>General</c:formatCode>
                <c:ptCount val="10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  <c:pt idx="9">
                  <c:v>2021</c:v>
                </c:pt>
              </c:numCache>
            </c:numRef>
          </c:cat>
          <c:val>
            <c:numRef>
              <c:f>Лист1!$B$2:$B$11</c:f>
              <c:numCache>
                <c:formatCode>General</c:formatCode>
                <c:ptCount val="10"/>
                <c:pt idx="0">
                  <c:v>7</c:v>
                </c:pt>
                <c:pt idx="1">
                  <c:v>6.3</c:v>
                </c:pt>
                <c:pt idx="2">
                  <c:v>6.2</c:v>
                </c:pt>
                <c:pt idx="3">
                  <c:v>5.9</c:v>
                </c:pt>
                <c:pt idx="4">
                  <c:v>5.9</c:v>
                </c:pt>
                <c:pt idx="5">
                  <c:v>5.7</c:v>
                </c:pt>
                <c:pt idx="6">
                  <c:v>5.9</c:v>
                </c:pt>
                <c:pt idx="7">
                  <c:v>5.6</c:v>
                </c:pt>
                <c:pt idx="8">
                  <c:v>5.6</c:v>
                </c:pt>
                <c:pt idx="9">
                  <c:v>5.3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B4E-864C-8309-B65135E812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91023839"/>
        <c:axId val="1690329023"/>
      </c:lineChart>
      <c:catAx>
        <c:axId val="1691023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0329023"/>
        <c:crosses val="autoZero"/>
        <c:auto val="1"/>
        <c:lblAlgn val="ctr"/>
        <c:lblOffset val="100"/>
        <c:noMultiLvlLbl val="0"/>
      </c:catAx>
      <c:valAx>
        <c:axId val="1690329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1023839"/>
        <c:crosses val="autoZero"/>
        <c:crossBetween val="between"/>
      </c:valAx>
      <c:spPr>
        <a:solidFill>
          <a:schemeClr val="tx2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932498248587336E-2"/>
          <c:y val="3.8217527722942152E-2"/>
          <c:w val="0.92549477932200408"/>
          <c:h val="0.91081829853126184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ACCIDENT RATE PER 1000,000 FLIGHT HOURS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7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2EA5-8C41-9AD2-2623DCDB0125}"/>
              </c:ext>
            </c:extLst>
          </c:dPt>
          <c:dPt>
            <c:idx val="1"/>
            <c:bubble3D val="0"/>
            <c:spPr>
              <a:solidFill>
                <a:schemeClr val="accent2">
                  <a:shade val="7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EA5-8C41-9AD2-2623DCDB0125}"/>
              </c:ext>
            </c:extLst>
          </c:dPt>
          <c:dPt>
            <c:idx val="2"/>
            <c:bubble3D val="0"/>
            <c:spPr>
              <a:solidFill>
                <a:schemeClr val="accent3">
                  <a:shade val="7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2EA5-8C41-9AD2-2623DCDB0125}"/>
              </c:ext>
            </c:extLst>
          </c:dPt>
          <c:dPt>
            <c:idx val="3"/>
            <c:bubble3D val="0"/>
            <c:spPr>
              <a:solidFill>
                <a:schemeClr val="accent4">
                  <a:shade val="7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EA5-8C41-9AD2-2623DCDB0125}"/>
              </c:ext>
            </c:extLst>
          </c:dPt>
          <c:dPt>
            <c:idx val="4"/>
            <c:bubble3D val="0"/>
            <c:spPr>
              <a:solidFill>
                <a:schemeClr val="accent5">
                  <a:shade val="7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2EA5-8C41-9AD2-2623DCDB0125}"/>
              </c:ext>
            </c:extLst>
          </c:dPt>
          <c:dPt>
            <c:idx val="5"/>
            <c:bubble3D val="0"/>
            <c:spPr>
              <a:solidFill>
                <a:schemeClr val="accent6">
                  <a:shade val="7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EA5-8C41-9AD2-2623DCDB0125}"/>
              </c:ext>
            </c:extLst>
          </c:dPt>
          <c:dPt>
            <c:idx val="6"/>
            <c:bubble3D val="0"/>
            <c:spPr>
              <a:solidFill>
                <a:schemeClr val="accent1">
                  <a:tint val="77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2EA5-8C41-9AD2-2623DCDB0125}"/>
              </c:ext>
            </c:extLst>
          </c:dPt>
          <c:dPt>
            <c:idx val="7"/>
            <c:bubble3D val="0"/>
            <c:spPr>
              <a:solidFill>
                <a:schemeClr val="accent2">
                  <a:tint val="77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EA5-8C41-9AD2-2623DCDB0125}"/>
              </c:ext>
            </c:extLst>
          </c:dPt>
          <c:dPt>
            <c:idx val="8"/>
            <c:bubble3D val="0"/>
            <c:spPr>
              <a:solidFill>
                <a:schemeClr val="accent3">
                  <a:tint val="77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2EA5-8C41-9AD2-2623DCDB0125}"/>
              </c:ext>
            </c:extLst>
          </c:dPt>
          <c:dPt>
            <c:idx val="9"/>
            <c:bubble3D val="0"/>
            <c:spPr>
              <a:solidFill>
                <a:schemeClr val="accent4">
                  <a:tint val="77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2EA5-8C41-9AD2-2623DCDB0125}"/>
              </c:ext>
            </c:extLst>
          </c:dPt>
          <c:dLbls>
            <c:dLbl>
              <c:idx val="0"/>
              <c:layout>
                <c:manualLayout>
                  <c:x val="-0.27336593097169065"/>
                  <c:y val="1.8011112972580554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4800" b="1" i="0" u="none" strike="noStrike" kern="1200" baseline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732CF34-98D0-A847-854F-5DE410A45DB4}" type="VALUE">
                      <a:rPr lang="en-US" sz="4400" b="1" smtClean="0"/>
                      <a:pPr>
                        <a:defRPr sz="4800" b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defRPr>
                      </a:pPr>
                      <a:t>[VALUE]</a:t>
                    </a:fld>
                    <a:r>
                      <a:rPr lang="en-US" sz="4400" b="1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4800" b="1" i="0" u="none" strike="noStrike" kern="1200" baseline="0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417558886509633"/>
                      <c:h val="0.3034397163120567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2EA5-8C41-9AD2-2623DCDB0125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EA5-8C41-9AD2-2623DCDB0125}"/>
                </c:ext>
              </c:extLst>
            </c:dLbl>
            <c:dLbl>
              <c:idx val="2"/>
              <c:layout>
                <c:manualLayout>
                  <c:x val="-1.9179541822056511E-2"/>
                  <c:y val="-2.276891114943379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EA5-8C41-9AD2-2623DCDB0125}"/>
                </c:ext>
              </c:extLst>
            </c:dLbl>
            <c:dLbl>
              <c:idx val="3"/>
              <c:layout>
                <c:manualLayout>
                  <c:x val="-3.6228023441662302E-2"/>
                  <c:y val="3.187647560920727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EA5-8C41-9AD2-2623DCDB0125}"/>
                </c:ext>
              </c:extLst>
            </c:dLbl>
            <c:dLbl>
              <c:idx val="4"/>
              <c:layout>
                <c:manualLayout>
                  <c:x val="-2.5572722429408709E-2"/>
                  <c:y val="-3.18764756092073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EA5-8C41-9AD2-2623DCDB0125}"/>
                </c:ext>
              </c:extLst>
            </c:dLbl>
            <c:dLbl>
              <c:idx val="5"/>
              <c:layout>
                <c:manualLayout>
                  <c:x val="-3.4096963239211506E-2"/>
                  <c:y val="1.82151289195470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EA5-8C41-9AD2-2623DCDB0125}"/>
                </c:ext>
              </c:extLst>
            </c:dLbl>
            <c:dLbl>
              <c:idx val="6"/>
              <c:layout>
                <c:manualLayout>
                  <c:x val="-3.4096963239211589E-2"/>
                  <c:y val="-2.276891114943379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EA5-8C41-9AD2-2623DCDB0125}"/>
                </c:ext>
              </c:extLst>
            </c:dLbl>
            <c:dLbl>
              <c:idx val="7"/>
              <c:layout>
                <c:manualLayout>
                  <c:x val="-2.9834842834310225E-2"/>
                  <c:y val="2.504580226437713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EA5-8C41-9AD2-2623DCDB0125}"/>
                </c:ext>
              </c:extLst>
            </c:dLbl>
            <c:dLbl>
              <c:idx val="8"/>
              <c:layout>
                <c:manualLayout>
                  <c:x val="-3.1965903036760945E-2"/>
                  <c:y val="-2.049202003449041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EA5-8C41-9AD2-2623DCDB0125}"/>
                </c:ext>
              </c:extLst>
            </c:dLbl>
            <c:dLbl>
              <c:idx val="9"/>
              <c:layout>
                <c:manualLayout>
                  <c:x val="-3.6228023441662226E-2"/>
                  <c:y val="1.593823780460365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EA5-8C41-9AD2-2623DCDB012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numRef>
              <c:f>Лист1!$A$2:$A$11</c:f>
              <c:numCache>
                <c:formatCode>General</c:formatCode>
                <c:ptCount val="10"/>
              </c:numCache>
            </c:numRef>
          </c:cat>
          <c:val>
            <c:numRef>
              <c:f>Лист1!$B$2:$B$11</c:f>
              <c:numCache>
                <c:formatCode>General</c:formatCode>
                <c:ptCount val="10"/>
                <c:pt idx="0">
                  <c:v>49</c:v>
                </c:pt>
                <c:pt idx="1">
                  <c:v>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4E-864C-8309-B65135E812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solidFill>
          <a:schemeClr val="bg1">
            <a:lumMod val="85000"/>
            <a:lumOff val="15000"/>
          </a:schemeClr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932498248587336E-2"/>
          <c:y val="3.8217527722942152E-2"/>
          <c:w val="0.92549477932200408"/>
          <c:h val="0.91081829853126184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ACCIDENT RATE PER 1000,000 FLIGHT HOURS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7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7D0-0845-8515-F7D9442C769D}"/>
              </c:ext>
            </c:extLst>
          </c:dPt>
          <c:dPt>
            <c:idx val="1"/>
            <c:bubble3D val="0"/>
            <c:spPr>
              <a:solidFill>
                <a:schemeClr val="accent2">
                  <a:shade val="7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7D0-0845-8515-F7D9442C769D}"/>
              </c:ext>
            </c:extLst>
          </c:dPt>
          <c:dPt>
            <c:idx val="2"/>
            <c:bubble3D val="0"/>
            <c:spPr>
              <a:solidFill>
                <a:schemeClr val="accent3">
                  <a:shade val="7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7D0-0845-8515-F7D9442C769D}"/>
              </c:ext>
            </c:extLst>
          </c:dPt>
          <c:dPt>
            <c:idx val="3"/>
            <c:bubble3D val="0"/>
            <c:spPr>
              <a:solidFill>
                <a:schemeClr val="accent4">
                  <a:shade val="7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7D0-0845-8515-F7D9442C769D}"/>
              </c:ext>
            </c:extLst>
          </c:dPt>
          <c:dPt>
            <c:idx val="4"/>
            <c:bubble3D val="0"/>
            <c:spPr>
              <a:solidFill>
                <a:schemeClr val="accent5">
                  <a:shade val="7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07D0-0845-8515-F7D9442C769D}"/>
              </c:ext>
            </c:extLst>
          </c:dPt>
          <c:dPt>
            <c:idx val="5"/>
            <c:bubble3D val="0"/>
            <c:spPr>
              <a:solidFill>
                <a:schemeClr val="accent6">
                  <a:shade val="7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07D0-0845-8515-F7D9442C769D}"/>
              </c:ext>
            </c:extLst>
          </c:dPt>
          <c:dPt>
            <c:idx val="6"/>
            <c:bubble3D val="0"/>
            <c:spPr>
              <a:solidFill>
                <a:schemeClr val="accent1">
                  <a:tint val="77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07D0-0845-8515-F7D9442C769D}"/>
              </c:ext>
            </c:extLst>
          </c:dPt>
          <c:dPt>
            <c:idx val="7"/>
            <c:bubble3D val="0"/>
            <c:spPr>
              <a:solidFill>
                <a:schemeClr val="accent2">
                  <a:tint val="77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07D0-0845-8515-F7D9442C769D}"/>
              </c:ext>
            </c:extLst>
          </c:dPt>
          <c:dPt>
            <c:idx val="8"/>
            <c:bubble3D val="0"/>
            <c:spPr>
              <a:solidFill>
                <a:schemeClr val="accent3">
                  <a:tint val="77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07D0-0845-8515-F7D9442C769D}"/>
              </c:ext>
            </c:extLst>
          </c:dPt>
          <c:dPt>
            <c:idx val="9"/>
            <c:bubble3D val="0"/>
            <c:spPr>
              <a:solidFill>
                <a:schemeClr val="accent4">
                  <a:tint val="77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07D0-0845-8515-F7D9442C769D}"/>
              </c:ext>
            </c:extLst>
          </c:dPt>
          <c:dLbls>
            <c:dLbl>
              <c:idx val="0"/>
              <c:layout>
                <c:manualLayout>
                  <c:x val="-0.10776992811658714"/>
                  <c:y val="0.3123373541073323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4800" b="1" i="0" u="none" strike="noStrike" kern="1200" baseline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732CF34-98D0-A847-854F-5DE410A45DB4}" type="VALUE">
                      <a:rPr lang="en-US" sz="4400" b="1" smtClean="0"/>
                      <a:pPr>
                        <a:defRPr sz="4800" b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defRPr>
                      </a:pPr>
                      <a:t>[VALUE]</a:t>
                    </a:fld>
                    <a:r>
                      <a:rPr lang="en-US" sz="4400" b="1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4800" b="1" i="0" u="none" strike="noStrike" kern="1200" baseline="0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417558886509633"/>
                      <c:h val="0.3034397163120567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7D0-0845-8515-F7D9442C769D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7D0-0845-8515-F7D9442C769D}"/>
                </c:ext>
              </c:extLst>
            </c:dLbl>
            <c:dLbl>
              <c:idx val="2"/>
              <c:layout>
                <c:manualLayout>
                  <c:x val="-1.9179541822056511E-2"/>
                  <c:y val="-2.276891114943379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7D0-0845-8515-F7D9442C769D}"/>
                </c:ext>
              </c:extLst>
            </c:dLbl>
            <c:dLbl>
              <c:idx val="3"/>
              <c:layout>
                <c:manualLayout>
                  <c:x val="-3.6228023441662302E-2"/>
                  <c:y val="3.187647560920727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7D0-0845-8515-F7D9442C769D}"/>
                </c:ext>
              </c:extLst>
            </c:dLbl>
            <c:dLbl>
              <c:idx val="4"/>
              <c:layout>
                <c:manualLayout>
                  <c:x val="-2.5572722429408709E-2"/>
                  <c:y val="-3.18764756092073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7D0-0845-8515-F7D9442C769D}"/>
                </c:ext>
              </c:extLst>
            </c:dLbl>
            <c:dLbl>
              <c:idx val="5"/>
              <c:layout>
                <c:manualLayout>
                  <c:x val="-3.4096963239211506E-2"/>
                  <c:y val="1.82151289195470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07D0-0845-8515-F7D9442C769D}"/>
                </c:ext>
              </c:extLst>
            </c:dLbl>
            <c:dLbl>
              <c:idx val="6"/>
              <c:layout>
                <c:manualLayout>
                  <c:x val="-3.4096963239211589E-2"/>
                  <c:y val="-2.276891114943379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07D0-0845-8515-F7D9442C769D}"/>
                </c:ext>
              </c:extLst>
            </c:dLbl>
            <c:dLbl>
              <c:idx val="7"/>
              <c:layout>
                <c:manualLayout>
                  <c:x val="-2.9834842834310225E-2"/>
                  <c:y val="2.504580226437713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07D0-0845-8515-F7D9442C769D}"/>
                </c:ext>
              </c:extLst>
            </c:dLbl>
            <c:dLbl>
              <c:idx val="8"/>
              <c:layout>
                <c:manualLayout>
                  <c:x val="-3.1965903036760945E-2"/>
                  <c:y val="-2.049202003449041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07D0-0845-8515-F7D9442C769D}"/>
                </c:ext>
              </c:extLst>
            </c:dLbl>
            <c:dLbl>
              <c:idx val="9"/>
              <c:layout>
                <c:manualLayout>
                  <c:x val="-3.6228023441662226E-2"/>
                  <c:y val="1.593823780460365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07D0-0845-8515-F7D9442C769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numRef>
              <c:f>Лист1!$A$2:$A$11</c:f>
              <c:numCache>
                <c:formatCode>General</c:formatCode>
                <c:ptCount val="10"/>
              </c:numCache>
            </c:numRef>
          </c:cat>
          <c:val>
            <c:numRef>
              <c:f>Лист1!$B$2:$B$11</c:f>
              <c:numCache>
                <c:formatCode>General</c:formatCode>
                <c:ptCount val="10"/>
                <c:pt idx="0">
                  <c:v>14</c:v>
                </c:pt>
                <c:pt idx="1">
                  <c:v>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07D0-0845-8515-F7D9442C76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solidFill>
          <a:schemeClr val="bg1">
            <a:lumMod val="85000"/>
            <a:lumOff val="15000"/>
          </a:schemeClr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7939FE9-0B2E-4997-BA24-44FF9669BA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AE1028-7A43-40A3-A2EC-124FFB07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3D3C9-ED3E-4430-A8CA-03711A676035}" type="datetimeFigureOut">
              <a:rPr lang="en-US" smtClean="0"/>
              <a:t>8/13/23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CACB66-3B0A-415A-9449-9278044DA5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B7EC22-6F70-469D-B720-84BF796C51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4CC5C-2831-4FAC-8076-6410B257E0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983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67E2B-6215-4DB6-B113-75ACD1123374}" type="datetimeFigureOut">
              <a:rPr lang="en-US" smtClean="0"/>
              <a:t>8/13/23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C8106-034A-47C1-ADA6-0A1F9E0E74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787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59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823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886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068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242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408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7962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425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49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40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6594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9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9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79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8/13/23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832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8/13/23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451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8/13/23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393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151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jp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7.png"/><Relationship Id="rId1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sv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0.png"/><Relationship Id="rId5" Type="http://schemas.openxmlformats.org/officeDocument/2006/relationships/chart" Target="../charts/char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sv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6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28.jp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Back view of an airplane">
            <a:extLst>
              <a:ext uri="{FF2B5EF4-FFF2-40B4-BE49-F238E27FC236}">
                <a16:creationId xmlns:a16="http://schemas.microsoft.com/office/drawing/2014/main" id="{0461DC49-1338-C24E-A3BB-5919AD12F59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51524" y="127146"/>
            <a:ext cx="10288950" cy="68593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pPr algn="r"/>
            <a:r>
              <a:rPr lang="en-US" sz="8000" b="1" dirty="0">
                <a:solidFill>
                  <a:schemeClr val="bg2"/>
                </a:solidFill>
              </a:rPr>
              <a:t>FLY FEARLESS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74263" y="4013826"/>
            <a:ext cx="6831673" cy="1086237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bg2"/>
                </a:solidFill>
              </a:rPr>
              <a:t>Rojan Khatri</a:t>
            </a:r>
          </a:p>
          <a:p>
            <a:pPr algn="r"/>
            <a:r>
              <a:rPr lang="en-US" dirty="0">
                <a:solidFill>
                  <a:schemeClr val="bg2"/>
                </a:solidFill>
              </a:rPr>
              <a:t>Bellevue University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4" name="Audio 13">
            <a:extLst>
              <a:ext uri="{FF2B5EF4-FFF2-40B4-BE49-F238E27FC236}">
                <a16:creationId xmlns:a16="http://schemas.microsoft.com/office/drawing/2014/main" id="{6067405F-CAE8-9CA1-5EAF-4CED3FD370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80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98"/>
    </mc:Choice>
    <mc:Fallback>
      <p:transition spd="slow" advTm="146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282534"/>
            <a:ext cx="617677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4 REASONS WHY?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7A8702D-EF2D-AE0C-EB8F-B7F8ECA8B66D}"/>
              </a:ext>
            </a:extLst>
          </p:cNvPr>
          <p:cNvSpPr/>
          <p:nvPr/>
        </p:nvSpPr>
        <p:spPr>
          <a:xfrm>
            <a:off x="5080084" y="1533672"/>
            <a:ext cx="6176776" cy="1023007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FFAE8E2-6CC2-190D-4AF8-58ADC274F8E0}"/>
              </a:ext>
            </a:extLst>
          </p:cNvPr>
          <p:cNvSpPr/>
          <p:nvPr/>
        </p:nvSpPr>
        <p:spPr>
          <a:xfrm>
            <a:off x="5080084" y="2781900"/>
            <a:ext cx="6176776" cy="1023007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CDB4829-3F65-7540-ACD2-961806972698}"/>
              </a:ext>
            </a:extLst>
          </p:cNvPr>
          <p:cNvSpPr/>
          <p:nvPr/>
        </p:nvSpPr>
        <p:spPr>
          <a:xfrm>
            <a:off x="5080084" y="4062614"/>
            <a:ext cx="6176776" cy="1023007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59B940E-190D-B260-F407-B1E8C44B511E}"/>
              </a:ext>
            </a:extLst>
          </p:cNvPr>
          <p:cNvSpPr/>
          <p:nvPr/>
        </p:nvSpPr>
        <p:spPr>
          <a:xfrm>
            <a:off x="5080084" y="5343328"/>
            <a:ext cx="6176776" cy="1023007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4" name="Graphic 13" descr="Processor outline">
            <a:extLst>
              <a:ext uri="{FF2B5EF4-FFF2-40B4-BE49-F238E27FC236}">
                <a16:creationId xmlns:a16="http://schemas.microsoft.com/office/drawing/2014/main" id="{E79C185C-B05E-C178-B21F-B8F5AE6117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63447" y="2836203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6B8B56C-F479-4327-055B-2E7B65E596BF}"/>
              </a:ext>
            </a:extLst>
          </p:cNvPr>
          <p:cNvSpPr txBox="1"/>
          <p:nvPr/>
        </p:nvSpPr>
        <p:spPr>
          <a:xfrm>
            <a:off x="6831773" y="1795585"/>
            <a:ext cx="3689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STRICT REGULATIONS</a:t>
            </a:r>
          </a:p>
        </p:txBody>
      </p:sp>
      <p:pic>
        <p:nvPicPr>
          <p:cNvPr id="24" name="Graphic 23" descr="Scales of justice with solid fill">
            <a:extLst>
              <a:ext uri="{FF2B5EF4-FFF2-40B4-BE49-F238E27FC236}">
                <a16:creationId xmlns:a16="http://schemas.microsoft.com/office/drawing/2014/main" id="{40E1EEBD-000A-0C80-4980-B024DCA120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63447" y="1624434"/>
            <a:ext cx="832552" cy="83255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E144148-1462-D8CF-8EF5-BB8C849038B2}"/>
              </a:ext>
            </a:extLst>
          </p:cNvPr>
          <p:cNvSpPr txBox="1"/>
          <p:nvPr/>
        </p:nvSpPr>
        <p:spPr>
          <a:xfrm>
            <a:off x="6872697" y="3109284"/>
            <a:ext cx="3689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ADVANCED TECHNOLOGY</a:t>
            </a:r>
          </a:p>
        </p:txBody>
      </p:sp>
      <p:pic>
        <p:nvPicPr>
          <p:cNvPr id="27" name="Graphic 26" descr="Pilot male outline">
            <a:extLst>
              <a:ext uri="{FF2B5EF4-FFF2-40B4-BE49-F238E27FC236}">
                <a16:creationId xmlns:a16="http://schemas.microsoft.com/office/drawing/2014/main" id="{29ED3B55-10D8-7F6C-E9D5-867982F03E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22523" y="4141846"/>
            <a:ext cx="873476" cy="87347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A612E8A-0355-3238-05AD-C52D145F84A7}"/>
              </a:ext>
            </a:extLst>
          </p:cNvPr>
          <p:cNvSpPr txBox="1"/>
          <p:nvPr/>
        </p:nvSpPr>
        <p:spPr>
          <a:xfrm>
            <a:off x="6831773" y="4343284"/>
            <a:ext cx="3689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HIGHLY TRAINED CREW</a:t>
            </a:r>
          </a:p>
        </p:txBody>
      </p:sp>
      <p:pic>
        <p:nvPicPr>
          <p:cNvPr id="30" name="Graphic 29" descr="Seat Belt outline">
            <a:extLst>
              <a:ext uri="{FF2B5EF4-FFF2-40B4-BE49-F238E27FC236}">
                <a16:creationId xmlns:a16="http://schemas.microsoft.com/office/drawing/2014/main" id="{3201B6FB-1322-665D-38F9-D852EEBF86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38517" y="5434087"/>
            <a:ext cx="841488" cy="84148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B2C06D7-A622-04DC-0553-53A1A2F17DB7}"/>
              </a:ext>
            </a:extLst>
          </p:cNvPr>
          <p:cNvSpPr txBox="1"/>
          <p:nvPr/>
        </p:nvSpPr>
        <p:spPr>
          <a:xfrm>
            <a:off x="6823776" y="5623998"/>
            <a:ext cx="3689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STRONG SAFETY CULTURE</a:t>
            </a:r>
          </a:p>
        </p:txBody>
      </p:sp>
      <p:pic>
        <p:nvPicPr>
          <p:cNvPr id="39" name="Picture 38" descr="Boy playing with toy airplane">
            <a:extLst>
              <a:ext uri="{FF2B5EF4-FFF2-40B4-BE49-F238E27FC236}">
                <a16:creationId xmlns:a16="http://schemas.microsoft.com/office/drawing/2014/main" id="{DD38B95B-DE27-95A6-F819-07AAABD275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83000"/>
          </a:blip>
          <a:stretch>
            <a:fillRect/>
          </a:stretch>
        </p:blipFill>
        <p:spPr>
          <a:xfrm>
            <a:off x="0" y="0"/>
            <a:ext cx="4385234" cy="6858000"/>
          </a:xfrm>
          <a:prstGeom prst="rect">
            <a:avLst/>
          </a:prstGeom>
        </p:spPr>
      </p:pic>
      <p:pic>
        <p:nvPicPr>
          <p:cNvPr id="29" name="Audio 28">
            <a:extLst>
              <a:ext uri="{FF2B5EF4-FFF2-40B4-BE49-F238E27FC236}">
                <a16:creationId xmlns:a16="http://schemas.microsoft.com/office/drawing/2014/main" id="{CDECDA23-ABDA-19E9-E6A5-493C88E3AD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9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658"/>
    </mc:Choice>
    <mc:Fallback>
      <p:transition spd="slow" advTm="676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AAC11200-8B97-4CB4-99EF-7C0FA210F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9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BB502E7E-3C82-47F3-B817-7507C01A1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02083" y="4997"/>
            <a:ext cx="2717438" cy="3657204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06F9B54-F305-4775-AC5C-49CFF059A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1037"/>
            <a:ext cx="12192000" cy="23279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850163"/>
            <a:ext cx="10869750" cy="14839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600" cap="all" dirty="0">
                <a:solidFill>
                  <a:schemeClr val="bg1"/>
                </a:solidFill>
              </a:rPr>
              <a:t>BASED ON LIKELIHOOD OF DEATH IN DIFFERENT MODES OF TRANSPORTATION</a:t>
            </a:r>
            <a:r>
              <a:rPr lang="en-US" sz="1800" cap="all" dirty="0">
                <a:solidFill>
                  <a:schemeClr val="bg1"/>
                </a:solidFill>
              </a:rPr>
              <a:t>,</a:t>
            </a:r>
            <a:br>
              <a:rPr lang="en-US" sz="3300" cap="all" dirty="0">
                <a:solidFill>
                  <a:schemeClr val="bg1"/>
                </a:solidFill>
              </a:rPr>
            </a:br>
            <a:r>
              <a:rPr lang="en-US" sz="3300" cap="all" dirty="0">
                <a:solidFill>
                  <a:schemeClr val="bg1"/>
                </a:solidFill>
              </a:rPr>
              <a:t>                                 </a:t>
            </a:r>
            <a:br>
              <a:rPr lang="en-US" sz="3300" cap="all" dirty="0">
                <a:solidFill>
                  <a:schemeClr val="bg1"/>
                </a:solidFill>
              </a:rPr>
            </a:br>
            <a:r>
              <a:rPr lang="en-US" sz="3300" cap="all" dirty="0">
                <a:solidFill>
                  <a:schemeClr val="bg1"/>
                </a:solidFill>
              </a:rPr>
              <a:t>			</a:t>
            </a:r>
            <a:r>
              <a:rPr lang="en-US" sz="6000" cap="all" dirty="0">
                <a:solidFill>
                  <a:schemeClr val="bg1"/>
                </a:solidFill>
              </a:rPr>
              <a:t>HOW SAFE IS FLYING?</a:t>
            </a:r>
          </a:p>
        </p:txBody>
      </p:sp>
      <p:pic>
        <p:nvPicPr>
          <p:cNvPr id="19" name="Graphic 18" descr="Motorcycle with solid fill">
            <a:extLst>
              <a:ext uri="{FF2B5EF4-FFF2-40B4-BE49-F238E27FC236}">
                <a16:creationId xmlns:a16="http://schemas.microsoft.com/office/drawing/2014/main" id="{56CC6008-7C7E-2585-1205-D955BD588E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17091" y="1266865"/>
            <a:ext cx="1786414" cy="1786414"/>
          </a:xfrm>
          <a:prstGeom prst="rect">
            <a:avLst/>
          </a:prstGeom>
        </p:spPr>
      </p:pic>
      <p:sp>
        <p:nvSpPr>
          <p:cNvPr id="41" name="Freeform 6">
            <a:extLst>
              <a:ext uri="{FF2B5EF4-FFF2-40B4-BE49-F238E27FC236}">
                <a16:creationId xmlns:a16="http://schemas.microsoft.com/office/drawing/2014/main" id="{22C2ECBD-87FD-4787-B177-3CC17F45B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406207" y="1123793"/>
            <a:ext cx="2717438" cy="3657204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21" name="Graphic 20" descr="Walk with solid fill">
            <a:extLst>
              <a:ext uri="{FF2B5EF4-FFF2-40B4-BE49-F238E27FC236}">
                <a16:creationId xmlns:a16="http://schemas.microsoft.com/office/drawing/2014/main" id="{9BA1FD33-23A5-E3D2-7127-F7CD93EC8B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09761" y="1320331"/>
            <a:ext cx="1530446" cy="1530446"/>
          </a:xfrm>
          <a:prstGeom prst="rect">
            <a:avLst/>
          </a:prstGeom>
        </p:spPr>
      </p:pic>
      <p:pic>
        <p:nvPicPr>
          <p:cNvPr id="25" name="Graphic 24" descr="Car with solid fill">
            <a:extLst>
              <a:ext uri="{FF2B5EF4-FFF2-40B4-BE49-F238E27FC236}">
                <a16:creationId xmlns:a16="http://schemas.microsoft.com/office/drawing/2014/main" id="{910B39F2-A883-D338-9029-BAC0EE88FB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83111" y="1429734"/>
            <a:ext cx="1623545" cy="1623545"/>
          </a:xfrm>
          <a:prstGeom prst="rect">
            <a:avLst/>
          </a:prstGeom>
        </p:spPr>
      </p:pic>
      <p:pic>
        <p:nvPicPr>
          <p:cNvPr id="28" name="Graphic 27" descr="Airplane with solid fill">
            <a:extLst>
              <a:ext uri="{FF2B5EF4-FFF2-40B4-BE49-F238E27FC236}">
                <a16:creationId xmlns:a16="http://schemas.microsoft.com/office/drawing/2014/main" id="{37B36AB0-7C89-4811-838C-ED3A27A4141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3426915">
            <a:off x="9125029" y="1503450"/>
            <a:ext cx="1328585" cy="132858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0E1261B-54FF-4C8F-C1A9-7F9B7E081A43}"/>
              </a:ext>
            </a:extLst>
          </p:cNvPr>
          <p:cNvSpPr/>
          <p:nvPr/>
        </p:nvSpPr>
        <p:spPr>
          <a:xfrm>
            <a:off x="1503953" y="2948713"/>
            <a:ext cx="161269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0.93%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DC898E-7BE0-8856-8F36-1EC187E36EB1}"/>
              </a:ext>
            </a:extLst>
          </p:cNvPr>
          <p:cNvSpPr/>
          <p:nvPr/>
        </p:nvSpPr>
        <p:spPr>
          <a:xfrm>
            <a:off x="3648923" y="2948713"/>
            <a:ext cx="161269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0.14%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6A14981-7746-9724-D043-BFEA31545B8E}"/>
              </a:ext>
            </a:extLst>
          </p:cNvPr>
          <p:cNvSpPr/>
          <p:nvPr/>
        </p:nvSpPr>
        <p:spPr>
          <a:xfrm>
            <a:off x="6259859" y="2944716"/>
            <a:ext cx="161269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0.02%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E019877-85D3-2229-520A-645356E838D2}"/>
              </a:ext>
            </a:extLst>
          </p:cNvPr>
          <p:cNvSpPr/>
          <p:nvPr/>
        </p:nvSpPr>
        <p:spPr>
          <a:xfrm>
            <a:off x="8375142" y="2948713"/>
            <a:ext cx="292691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0.0000091%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E8830DF-E11F-81C3-165E-852783ED881B}"/>
              </a:ext>
            </a:extLst>
          </p:cNvPr>
          <p:cNvSpPr/>
          <p:nvPr/>
        </p:nvSpPr>
        <p:spPr>
          <a:xfrm>
            <a:off x="1765719" y="3531815"/>
            <a:ext cx="83631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0" i="1" cap="none" spc="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(1 IN 107)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37B158E-E14E-BA6D-DA01-942554B74F18}"/>
              </a:ext>
            </a:extLst>
          </p:cNvPr>
          <p:cNvSpPr/>
          <p:nvPr/>
        </p:nvSpPr>
        <p:spPr>
          <a:xfrm>
            <a:off x="6518576" y="3525158"/>
            <a:ext cx="93968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0" i="1" cap="none" spc="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(1 IN 5000)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023ADB2-B77D-69F2-3125-0A184DE28BCE}"/>
              </a:ext>
            </a:extLst>
          </p:cNvPr>
          <p:cNvSpPr/>
          <p:nvPr/>
        </p:nvSpPr>
        <p:spPr>
          <a:xfrm>
            <a:off x="4001287" y="3533452"/>
            <a:ext cx="849913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0" i="1" cap="none" spc="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(1 IN 700)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F62AEFD-BEE2-D32B-88A9-0FB947F9FD6B}"/>
              </a:ext>
            </a:extLst>
          </p:cNvPr>
          <p:cNvSpPr/>
          <p:nvPr/>
        </p:nvSpPr>
        <p:spPr>
          <a:xfrm>
            <a:off x="9078168" y="3498370"/>
            <a:ext cx="137351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0" i="1" cap="none" spc="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(1 IN 11,000,000)</a:t>
            </a:r>
          </a:p>
        </p:txBody>
      </p:sp>
      <p:pic>
        <p:nvPicPr>
          <p:cNvPr id="17" name="Audio 16">
            <a:extLst>
              <a:ext uri="{FF2B5EF4-FFF2-40B4-BE49-F238E27FC236}">
                <a16:creationId xmlns:a16="http://schemas.microsoft.com/office/drawing/2014/main" id="{459935DF-4390-1B12-EF55-EFF3888A1D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28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258"/>
    </mc:Choice>
    <mc:Fallback>
      <p:transition spd="slow" advTm="292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9DB74EB-2A7D-443D-B969-8BF48F993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036E77-5F7B-494E-A117-FEA947B35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3" name="Диаграмма 3" descr="Chart&#10;">
            <a:extLst>
              <a:ext uri="{FF2B5EF4-FFF2-40B4-BE49-F238E27FC236}">
                <a16:creationId xmlns:a16="http://schemas.microsoft.com/office/drawing/2014/main" id="{6BDC48A0-8B3E-CE42-BC22-664690C98213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5297929"/>
              </p:ext>
            </p:extLst>
          </p:nvPr>
        </p:nvGraphicFramePr>
        <p:xfrm>
          <a:off x="784225" y="639763"/>
          <a:ext cx="5959475" cy="55777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B350C44-349D-55FC-AC32-685F6BE01358}"/>
              </a:ext>
            </a:extLst>
          </p:cNvPr>
          <p:cNvSpPr txBox="1"/>
          <p:nvPr/>
        </p:nvSpPr>
        <p:spPr>
          <a:xfrm>
            <a:off x="1051824" y="253706"/>
            <a:ext cx="5549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ACCIDENTS RATE PER 1,000,000 FLIGHT HOURS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81D2346-7C34-DCE3-1876-70701931B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018" y="1462776"/>
            <a:ext cx="2420782" cy="1301566"/>
          </a:xfrm>
        </p:spPr>
        <p:txBody>
          <a:bodyPr>
            <a:normAutofit/>
          </a:bodyPr>
          <a:lstStyle/>
          <a:p>
            <a:r>
              <a:rPr lang="en-US" sz="3200" dirty="0"/>
              <a:t>DECLINING TREND</a:t>
            </a:r>
          </a:p>
        </p:txBody>
      </p:sp>
      <p:pic>
        <p:nvPicPr>
          <p:cNvPr id="7" name="Graphic 6" descr="Bar graph with downward trend with solid fill">
            <a:extLst>
              <a:ext uri="{FF2B5EF4-FFF2-40B4-BE49-F238E27FC236}">
                <a16:creationId xmlns:a16="http://schemas.microsoft.com/office/drawing/2014/main" id="{54EF35D3-2CB8-E2EF-B25F-4BA10138F0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10553" y="2314018"/>
            <a:ext cx="2229963" cy="2229963"/>
          </a:xfrm>
          <a:prstGeom prst="rect">
            <a:avLst/>
          </a:prstGeom>
        </p:spPr>
      </p:pic>
      <p:pic>
        <p:nvPicPr>
          <p:cNvPr id="39" name="Audio 38">
            <a:extLst>
              <a:ext uri="{FF2B5EF4-FFF2-40B4-BE49-F238E27FC236}">
                <a16:creationId xmlns:a16="http://schemas.microsoft.com/office/drawing/2014/main" id="{D54118DB-A8ED-1A43-2DAE-AB03AF8EDC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36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0512"/>
    </mc:Choice>
    <mc:Fallback>
      <p:transition spd="slow" advTm="205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CF5AB-0497-2D32-E79A-1DCAC6483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5350" y="685800"/>
            <a:ext cx="5127172" cy="1485900"/>
          </a:xfrm>
        </p:spPr>
        <p:txBody>
          <a:bodyPr>
            <a:normAutofit/>
          </a:bodyPr>
          <a:lstStyle/>
          <a:p>
            <a:r>
              <a:rPr lang="en-US" b="1" dirty="0"/>
              <a:t>DID YOU KNOW?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7E2D8A-19BE-48A0-889C-CCAC02348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6" descr="Megaphone1 with solid fill">
            <a:extLst>
              <a:ext uri="{FF2B5EF4-FFF2-40B4-BE49-F238E27FC236}">
                <a16:creationId xmlns:a16="http://schemas.microsoft.com/office/drawing/2014/main" id="{95EC8FF2-B5E1-854A-0ABD-EAA57FCD3D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1680" y="2568777"/>
            <a:ext cx="4229513" cy="4229513"/>
          </a:xfrm>
          <a:prstGeom prst="rect">
            <a:avLst/>
          </a:prstGeom>
        </p:spPr>
      </p:pic>
      <p:pic>
        <p:nvPicPr>
          <p:cNvPr id="10" name="Content Placeholder 9" descr="Speech outline">
            <a:extLst>
              <a:ext uri="{FF2B5EF4-FFF2-40B4-BE49-F238E27FC236}">
                <a16:creationId xmlns:a16="http://schemas.microsoft.com/office/drawing/2014/main" id="{2E7B2D4C-0CCE-3266-BC03-DDBBB8E1F5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128328">
            <a:off x="4558557" y="1721988"/>
            <a:ext cx="3776746" cy="3776746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9B1709-B6FE-9F12-F22F-3A5E6460074A}"/>
              </a:ext>
            </a:extLst>
          </p:cNvPr>
          <p:cNvSpPr txBox="1"/>
          <p:nvPr/>
        </p:nvSpPr>
        <p:spPr>
          <a:xfrm rot="1144479">
            <a:off x="5383614" y="2620972"/>
            <a:ext cx="23837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0" u="none" strike="noStrike" dirty="0">
                <a:solidFill>
                  <a:srgbClr val="784B45"/>
                </a:solidFill>
                <a:effectLst/>
              </a:rPr>
              <a:t>Qantas has never had a fatal accident in its 99-year history.</a:t>
            </a:r>
            <a:endParaRPr lang="en-US" sz="2200" dirty="0"/>
          </a:p>
        </p:txBody>
      </p:sp>
      <p:pic>
        <p:nvPicPr>
          <p:cNvPr id="13" name="Content Placeholder 9" descr="Speech outline">
            <a:extLst>
              <a:ext uri="{FF2B5EF4-FFF2-40B4-BE49-F238E27FC236}">
                <a16:creationId xmlns:a16="http://schemas.microsoft.com/office/drawing/2014/main" id="{26E02912-E973-39D8-187C-B60286EB2D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259609">
            <a:off x="7702581" y="245476"/>
            <a:ext cx="3776746" cy="37767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916EEC-EB3A-C1EB-0598-A66C73D0F425}"/>
              </a:ext>
            </a:extLst>
          </p:cNvPr>
          <p:cNvSpPr txBox="1"/>
          <p:nvPr/>
        </p:nvSpPr>
        <p:spPr>
          <a:xfrm rot="21275760">
            <a:off x="8269279" y="1141831"/>
            <a:ext cx="26039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0" u="none" strike="noStrike" dirty="0">
                <a:solidFill>
                  <a:srgbClr val="784B45"/>
                </a:solidFill>
                <a:effectLst/>
              </a:rPr>
              <a:t>Airplanes are designed to be able to glide for miles if the engines fail.</a:t>
            </a:r>
            <a:endParaRPr lang="en-US" sz="2200" dirty="0"/>
          </a:p>
        </p:txBody>
      </p:sp>
      <p:pic>
        <p:nvPicPr>
          <p:cNvPr id="44" name="Audio 43">
            <a:extLst>
              <a:ext uri="{FF2B5EF4-FFF2-40B4-BE49-F238E27FC236}">
                <a16:creationId xmlns:a16="http://schemas.microsoft.com/office/drawing/2014/main" id="{97D5213B-FE82-E8B5-A938-CCC8D42BA0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54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76"/>
    </mc:Choice>
    <mc:Fallback>
      <p:transition spd="slow" advTm="205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Диаграмма 3" descr="Chart&#10;">
            <a:extLst>
              <a:ext uri="{FF2B5EF4-FFF2-40B4-BE49-F238E27FC236}">
                <a16:creationId xmlns:a16="http://schemas.microsoft.com/office/drawing/2014/main" id="{6BDC48A0-8B3E-CE42-BC22-664690C98213}"/>
              </a:ext>
            </a:extLst>
          </p:cNvPr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70191594"/>
              </p:ext>
            </p:extLst>
          </p:nvPr>
        </p:nvGraphicFramePr>
        <p:xfrm>
          <a:off x="1371600" y="2286000"/>
          <a:ext cx="4448175" cy="358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" name="Диаграмма 3" descr="Chart&#10;">
            <a:extLst>
              <a:ext uri="{FF2B5EF4-FFF2-40B4-BE49-F238E27FC236}">
                <a16:creationId xmlns:a16="http://schemas.microsoft.com/office/drawing/2014/main" id="{4E40FD90-5C04-D69E-6301-4F889F1EB4C0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07394886"/>
              </p:ext>
            </p:extLst>
          </p:nvPr>
        </p:nvGraphicFramePr>
        <p:xfrm>
          <a:off x="6372225" y="2286000"/>
          <a:ext cx="4448175" cy="358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38414E8-A02C-5EED-5B62-C0FD597F5FDC}"/>
              </a:ext>
            </a:extLst>
          </p:cNvPr>
          <p:cNvSpPr txBox="1"/>
          <p:nvPr/>
        </p:nvSpPr>
        <p:spPr>
          <a:xfrm>
            <a:off x="2084021" y="720744"/>
            <a:ext cx="35186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Nearly half of all aviation accidents occur during final approach and landing.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0D35A3-BDFA-D21F-EC0B-6CE1456F8426}"/>
              </a:ext>
            </a:extLst>
          </p:cNvPr>
          <p:cNvSpPr txBox="1"/>
          <p:nvPr/>
        </p:nvSpPr>
        <p:spPr>
          <a:xfrm>
            <a:off x="7008651" y="1505574"/>
            <a:ext cx="3571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And other 14% during takeoff and initial climb</a:t>
            </a:r>
          </a:p>
        </p:txBody>
      </p:sp>
      <p:pic>
        <p:nvPicPr>
          <p:cNvPr id="17" name="Graphic 16" descr="Send with solid fill">
            <a:extLst>
              <a:ext uri="{FF2B5EF4-FFF2-40B4-BE49-F238E27FC236}">
                <a16:creationId xmlns:a16="http://schemas.microsoft.com/office/drawing/2014/main" id="{3531EC17-CE5E-8C0B-1D4F-909E8D21517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8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97324" y="1984801"/>
            <a:ext cx="830997" cy="830997"/>
          </a:xfrm>
          <a:prstGeom prst="rect">
            <a:avLst/>
          </a:prstGeom>
        </p:spPr>
      </p:pic>
      <p:pic>
        <p:nvPicPr>
          <p:cNvPr id="19" name="Graphic 18" descr="Send with solid fill">
            <a:extLst>
              <a:ext uri="{FF2B5EF4-FFF2-40B4-BE49-F238E27FC236}">
                <a16:creationId xmlns:a16="http://schemas.microsoft.com/office/drawing/2014/main" id="{061BB45B-0D73-3487-BB3F-A56EE9B8F6C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8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89319" y="350296"/>
            <a:ext cx="830997" cy="830997"/>
          </a:xfrm>
          <a:prstGeom prst="rect">
            <a:avLst/>
          </a:prstGeom>
        </p:spPr>
      </p:pic>
      <p:pic>
        <p:nvPicPr>
          <p:cNvPr id="21" name="Graphic 20" descr="Send with solid fill">
            <a:extLst>
              <a:ext uri="{FF2B5EF4-FFF2-40B4-BE49-F238E27FC236}">
                <a16:creationId xmlns:a16="http://schemas.microsoft.com/office/drawing/2014/main" id="{B138E8A4-07B9-7C3D-8632-9229886D880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8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19775" y="1181293"/>
            <a:ext cx="830997" cy="830997"/>
          </a:xfrm>
          <a:prstGeom prst="rect">
            <a:avLst/>
          </a:prstGeom>
        </p:spPr>
      </p:pic>
      <p:pic>
        <p:nvPicPr>
          <p:cNvPr id="28" name="Audio 27">
            <a:extLst>
              <a:ext uri="{FF2B5EF4-FFF2-40B4-BE49-F238E27FC236}">
                <a16:creationId xmlns:a16="http://schemas.microsoft.com/office/drawing/2014/main" id="{0B7398DC-B1CB-265D-C454-05D6C14E8C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74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3584"/>
    </mc:Choice>
    <mc:Fallback>
      <p:transition spd="slow" advTm="235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erial view of parked airplane">
            <a:extLst>
              <a:ext uri="{FF2B5EF4-FFF2-40B4-BE49-F238E27FC236}">
                <a16:creationId xmlns:a16="http://schemas.microsoft.com/office/drawing/2014/main" id="{6BE62510-A175-9D47-9EDF-D9FB6C162C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54046" y="10"/>
            <a:ext cx="10283928" cy="6859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9630" y="1997936"/>
            <a:ext cx="8361229" cy="2098226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bg2"/>
                </a:solidFill>
              </a:rPr>
              <a:t>Thank you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20C96-AA86-1203-B916-129CD9058204}"/>
              </a:ext>
            </a:extLst>
          </p:cNvPr>
          <p:cNvSpPr txBox="1"/>
          <p:nvPr/>
        </p:nvSpPr>
        <p:spPr>
          <a:xfrm>
            <a:off x="2485583" y="1849189"/>
            <a:ext cx="79864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u="none" strike="noStrike" dirty="0">
                <a:solidFill>
                  <a:srgbClr val="F2F4EB"/>
                </a:solidFill>
                <a:effectLst/>
              </a:rPr>
              <a:t>Air travel is the safest form of transportation in the world.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328E1B-3270-54DD-5344-E57761CFAB02}"/>
              </a:ext>
            </a:extLst>
          </p:cNvPr>
          <p:cNvSpPr txBox="1"/>
          <p:nvPr/>
        </p:nvSpPr>
        <p:spPr>
          <a:xfrm>
            <a:off x="5633077" y="2176325"/>
            <a:ext cx="31197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1" u="none" strike="noStrike" dirty="0">
                <a:solidFill>
                  <a:srgbClr val="F2F4EB"/>
                </a:solidFill>
                <a:effectLst/>
              </a:rPr>
              <a:t>Dr. David </a:t>
            </a:r>
            <a:r>
              <a:rPr lang="en-US" sz="1200" b="0" i="1" u="none" strike="noStrike" dirty="0" err="1">
                <a:solidFill>
                  <a:srgbClr val="F2F4EB"/>
                </a:solidFill>
                <a:effectLst/>
              </a:rPr>
              <a:t>Ropeik</a:t>
            </a:r>
            <a:r>
              <a:rPr lang="en-US" sz="1200" b="0" i="1" u="none" strike="noStrike" dirty="0">
                <a:solidFill>
                  <a:srgbClr val="F2F4EB"/>
                </a:solidFill>
                <a:effectLst/>
              </a:rPr>
              <a:t>, Risk communication expert</a:t>
            </a:r>
            <a:endParaRPr lang="en-US" sz="1200" i="1" dirty="0"/>
          </a:p>
        </p:txBody>
      </p:sp>
      <p:pic>
        <p:nvPicPr>
          <p:cNvPr id="12" name="Audio 11">
            <a:extLst>
              <a:ext uri="{FF2B5EF4-FFF2-40B4-BE49-F238E27FC236}">
                <a16:creationId xmlns:a16="http://schemas.microsoft.com/office/drawing/2014/main" id="{D724E08C-9698-B062-C541-CFD956DE9F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20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882"/>
    </mc:Choice>
    <mc:Fallback>
      <p:transition spd="slow" advTm="518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55A93C-578E-47D2-96A6-AF17136F6BC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7F32B251-29F3-43CE-BD66-A3B48CC7BC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E48938-CE0A-4976-83E6-A8FD4583CC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148</TotalTime>
  <Words>173</Words>
  <Application>Microsoft Macintosh PowerPoint</Application>
  <PresentationFormat>Widescreen</PresentationFormat>
  <Paragraphs>45</Paragraphs>
  <Slides>7</Slides>
  <Notes>6</Notes>
  <HiddenSlides>0</HiddenSlides>
  <MMClips>7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Calibri</vt:lpstr>
      <vt:lpstr>Franklin Gothic Book</vt:lpstr>
      <vt:lpstr>Crop</vt:lpstr>
      <vt:lpstr>FLY FEARLESS</vt:lpstr>
      <vt:lpstr>4 REASONS WHY?</vt:lpstr>
      <vt:lpstr>BASED ON LIKELIHOOD OF DEATH IN DIFFERENT MODES OF TRANSPORTATION,                                      HOW SAFE IS FLYING?</vt:lpstr>
      <vt:lpstr>DECLINING TREND</vt:lpstr>
      <vt:lpstr>DID YOU KNOW?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FLY FEARLESS</dc:title>
  <dc:creator>Microsoft Office User</dc:creator>
  <cp:lastModifiedBy>Microsoft Office User</cp:lastModifiedBy>
  <cp:revision>9</cp:revision>
  <dcterms:created xsi:type="dcterms:W3CDTF">2023-08-13T05:56:30Z</dcterms:created>
  <dcterms:modified xsi:type="dcterms:W3CDTF">2023-08-13T08:49:15Z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